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Roboto" panose="020B0604020202020204" charset="0"/>
      <p:regular r:id="rId12"/>
    </p:embeddedFont>
    <p:embeddedFont>
      <p:font typeface="Calibri" panose="020F0502020204030204" pitchFamily="34" charset="0"/>
      <p:regular r:id="rId13"/>
      <p:bold r:id="rId14"/>
      <p:italic r:id="rId15"/>
      <p:boldItalic r:id="rId16"/>
    </p:embeddedFont>
    <p:embeddedFont>
      <p:font typeface="Roboto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9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902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17621"/>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FFFFFF"/>
                </a:solidFill>
                <a:latin typeface="Roboto Medium" pitchFamily="34" charset="0"/>
                <a:ea typeface="Roboto Medium" pitchFamily="34" charset="-122"/>
                <a:cs typeface="Roboto Medium" pitchFamily="34" charset="-120"/>
              </a:rPr>
              <a:t>Discover Air Quality in India</a:t>
            </a:r>
            <a:endParaRPr lang="en-US" sz="6700" dirty="0"/>
          </a:p>
        </p:txBody>
      </p:sp>
      <p:sp>
        <p:nvSpPr>
          <p:cNvPr id="4" name="Text 1"/>
          <p:cNvSpPr/>
          <p:nvPr/>
        </p:nvSpPr>
        <p:spPr>
          <a:xfrm>
            <a:off x="864037" y="4417219"/>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Welcome to India! This app helps you understand the air you breathe. It uses real-time weather data to predict air quality for various locations across India.</a:t>
            </a:r>
            <a:endParaRPr lang="en-US" sz="1900" dirty="0"/>
          </a:p>
        </p:txBody>
      </p:sp>
      <p:sp>
        <p:nvSpPr>
          <p:cNvPr id="5" name="Shape 2"/>
          <p:cNvSpPr/>
          <p:nvPr/>
        </p:nvSpPr>
        <p:spPr>
          <a:xfrm>
            <a:off x="864037" y="5898475"/>
            <a:ext cx="394930" cy="394930"/>
          </a:xfrm>
          <a:prstGeom prst="roundRect">
            <a:avLst>
              <a:gd name="adj" fmla="val 23151155"/>
            </a:avLst>
          </a:prstGeom>
          <a:solidFill>
            <a:srgbClr val="CB4C46"/>
          </a:solidFill>
          <a:ln w="7620">
            <a:solidFill>
              <a:srgbClr val="FFFFFF"/>
            </a:solidFill>
            <a:prstDash val="solid"/>
          </a:ln>
        </p:spPr>
      </p:sp>
      <p:sp>
        <p:nvSpPr>
          <p:cNvPr id="6" name="Text 3"/>
          <p:cNvSpPr/>
          <p:nvPr/>
        </p:nvSpPr>
        <p:spPr>
          <a:xfrm>
            <a:off x="999530" y="6047184"/>
            <a:ext cx="123825"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PK</a:t>
            </a:r>
            <a:endParaRPr lang="en-US" sz="750" dirty="0"/>
          </a:p>
        </p:txBody>
      </p:sp>
      <p:sp>
        <p:nvSpPr>
          <p:cNvPr id="7" name="Text 4"/>
          <p:cNvSpPr/>
          <p:nvPr/>
        </p:nvSpPr>
        <p:spPr>
          <a:xfrm>
            <a:off x="1382316" y="5880021"/>
            <a:ext cx="2931500" cy="431959"/>
          </a:xfrm>
          <a:prstGeom prst="rect">
            <a:avLst/>
          </a:prstGeom>
          <a:noFill/>
          <a:ln/>
        </p:spPr>
        <p:txBody>
          <a:bodyPr wrap="none" lIns="0" tIns="0" rIns="0" bIns="0" rtlCol="0" anchor="t"/>
          <a:lstStyle/>
          <a:p>
            <a:pPr marL="0" indent="0" algn="l">
              <a:lnSpc>
                <a:spcPts val="3400"/>
              </a:lnSpc>
              <a:buNone/>
            </a:pPr>
            <a:r>
              <a:rPr lang="en-US" sz="2400" b="1" dirty="0">
                <a:solidFill>
                  <a:srgbClr val="CFD0D8"/>
                </a:solidFill>
                <a:latin typeface="Roboto Bold" pitchFamily="34" charset="0"/>
                <a:ea typeface="Roboto Bold" pitchFamily="34" charset="-122"/>
                <a:cs typeface="Roboto Bold" pitchFamily="34" charset="-120"/>
              </a:rPr>
              <a:t>by Praveen Kumar</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95719"/>
          </a:xfrm>
          <a:prstGeom prst="rect">
            <a:avLst/>
          </a:prstGeom>
        </p:spPr>
      </p:pic>
      <p:sp>
        <p:nvSpPr>
          <p:cNvPr id="3" name="Text 0"/>
          <p:cNvSpPr/>
          <p:nvPr/>
        </p:nvSpPr>
        <p:spPr>
          <a:xfrm>
            <a:off x="810697" y="3719632"/>
            <a:ext cx="5791438" cy="723900"/>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Roboto Medium" pitchFamily="34" charset="0"/>
                <a:ea typeface="Roboto Medium" pitchFamily="34" charset="-122"/>
                <a:cs typeface="Roboto Medium" pitchFamily="34" charset="-120"/>
              </a:rPr>
              <a:t>Predicting Air Quality</a:t>
            </a:r>
            <a:endParaRPr lang="en-US" sz="4550" dirty="0"/>
          </a:p>
        </p:txBody>
      </p:sp>
      <p:sp>
        <p:nvSpPr>
          <p:cNvPr id="4" name="Shape 1"/>
          <p:cNvSpPr/>
          <p:nvPr/>
        </p:nvSpPr>
        <p:spPr>
          <a:xfrm>
            <a:off x="810697" y="5051465"/>
            <a:ext cx="521137" cy="521137"/>
          </a:xfrm>
          <a:prstGeom prst="roundRect">
            <a:avLst>
              <a:gd name="adj" fmla="val 18670"/>
            </a:avLst>
          </a:prstGeom>
          <a:solidFill>
            <a:srgbClr val="182567"/>
          </a:solidFill>
          <a:ln w="7620">
            <a:solidFill>
              <a:srgbClr val="313E80"/>
            </a:solidFill>
            <a:prstDash val="solid"/>
          </a:ln>
        </p:spPr>
      </p:sp>
      <p:sp>
        <p:nvSpPr>
          <p:cNvPr id="5" name="Text 2"/>
          <p:cNvSpPr/>
          <p:nvPr/>
        </p:nvSpPr>
        <p:spPr>
          <a:xfrm>
            <a:off x="972503" y="5138261"/>
            <a:ext cx="197525" cy="347543"/>
          </a:xfrm>
          <a:prstGeom prst="rect">
            <a:avLst/>
          </a:prstGeom>
          <a:noFill/>
          <a:ln/>
        </p:spPr>
        <p:txBody>
          <a:bodyPr wrap="none" lIns="0" tIns="0" rIns="0" bIns="0" rtlCol="0" anchor="t"/>
          <a:lstStyle/>
          <a:p>
            <a:pPr marL="0" indent="0" algn="ctr">
              <a:lnSpc>
                <a:spcPts val="2700"/>
              </a:lnSpc>
              <a:buNone/>
            </a:pPr>
            <a:r>
              <a:rPr lang="en-US" sz="2700" dirty="0">
                <a:solidFill>
                  <a:srgbClr val="CFD0D8"/>
                </a:solidFill>
                <a:latin typeface="Roboto Medium" pitchFamily="34" charset="0"/>
                <a:ea typeface="Roboto Medium" pitchFamily="34" charset="-122"/>
                <a:cs typeface="Roboto Medium" pitchFamily="34" charset="-120"/>
              </a:rPr>
              <a:t>1</a:t>
            </a:r>
            <a:endParaRPr lang="en-US" sz="2700" dirty="0"/>
          </a:p>
        </p:txBody>
      </p:sp>
      <p:sp>
        <p:nvSpPr>
          <p:cNvPr id="6" name="Text 3"/>
          <p:cNvSpPr/>
          <p:nvPr/>
        </p:nvSpPr>
        <p:spPr>
          <a:xfrm>
            <a:off x="1563410" y="5051465"/>
            <a:ext cx="3062764" cy="361950"/>
          </a:xfrm>
          <a:prstGeom prst="rect">
            <a:avLst/>
          </a:prstGeom>
          <a:noFill/>
          <a:ln/>
        </p:spPr>
        <p:txBody>
          <a:bodyPr wrap="none" lIns="0" tIns="0" rIns="0" bIns="0" rtlCol="0" anchor="t"/>
          <a:lstStyle/>
          <a:p>
            <a:pPr marL="0" indent="0">
              <a:lnSpc>
                <a:spcPts val="2850"/>
              </a:lnSpc>
              <a:buNone/>
            </a:pPr>
            <a:r>
              <a:rPr lang="en-US" sz="2250" dirty="0">
                <a:solidFill>
                  <a:srgbClr val="CFD0D8"/>
                </a:solidFill>
                <a:latin typeface="Roboto Medium" pitchFamily="34" charset="0"/>
                <a:ea typeface="Roboto Medium" pitchFamily="34" charset="-122"/>
                <a:cs typeface="Roboto Medium" pitchFamily="34" charset="-120"/>
              </a:rPr>
              <a:t>Data-Driven Predictions</a:t>
            </a:r>
            <a:endParaRPr lang="en-US" sz="2250" dirty="0"/>
          </a:p>
        </p:txBody>
      </p:sp>
      <p:sp>
        <p:nvSpPr>
          <p:cNvPr id="7" name="Text 4"/>
          <p:cNvSpPr/>
          <p:nvPr/>
        </p:nvSpPr>
        <p:spPr>
          <a:xfrm>
            <a:off x="1563410" y="5552361"/>
            <a:ext cx="3429238" cy="1853208"/>
          </a:xfrm>
          <a:prstGeom prst="rect">
            <a:avLst/>
          </a:prstGeom>
          <a:noFill/>
          <a:ln/>
        </p:spPr>
        <p:txBody>
          <a:bodyPr wrap="square" lIns="0" tIns="0" rIns="0" bIns="0" rtlCol="0" anchor="t"/>
          <a:lstStyle/>
          <a:p>
            <a:pPr marL="0" indent="0">
              <a:lnSpc>
                <a:spcPts val="2900"/>
              </a:lnSpc>
              <a:buNone/>
            </a:pPr>
            <a:r>
              <a:rPr lang="en-US" sz="1800" dirty="0">
                <a:solidFill>
                  <a:srgbClr val="CFD0D8"/>
                </a:solidFill>
                <a:latin typeface="Roboto" pitchFamily="34" charset="0"/>
                <a:ea typeface="Roboto" pitchFamily="34" charset="-122"/>
                <a:cs typeface="Roboto" pitchFamily="34" charset="-120"/>
              </a:rPr>
              <a:t>The app utilizes a sophisticated AI model trained on diverse weather parameters, including temperature, humidity, pressure, and wind speed.</a:t>
            </a:r>
            <a:endParaRPr lang="en-US" sz="1800" dirty="0"/>
          </a:p>
        </p:txBody>
      </p:sp>
      <p:sp>
        <p:nvSpPr>
          <p:cNvPr id="8" name="Shape 5"/>
          <p:cNvSpPr/>
          <p:nvPr/>
        </p:nvSpPr>
        <p:spPr>
          <a:xfrm>
            <a:off x="5224224" y="5051465"/>
            <a:ext cx="521137" cy="521137"/>
          </a:xfrm>
          <a:prstGeom prst="roundRect">
            <a:avLst>
              <a:gd name="adj" fmla="val 18670"/>
            </a:avLst>
          </a:prstGeom>
          <a:solidFill>
            <a:srgbClr val="182567"/>
          </a:solidFill>
          <a:ln w="7620">
            <a:solidFill>
              <a:srgbClr val="313E80"/>
            </a:solidFill>
            <a:prstDash val="solid"/>
          </a:ln>
        </p:spPr>
      </p:sp>
      <p:sp>
        <p:nvSpPr>
          <p:cNvPr id="9" name="Text 6"/>
          <p:cNvSpPr/>
          <p:nvPr/>
        </p:nvSpPr>
        <p:spPr>
          <a:xfrm>
            <a:off x="5386030" y="5138261"/>
            <a:ext cx="197525" cy="347543"/>
          </a:xfrm>
          <a:prstGeom prst="rect">
            <a:avLst/>
          </a:prstGeom>
          <a:noFill/>
          <a:ln/>
        </p:spPr>
        <p:txBody>
          <a:bodyPr wrap="none" lIns="0" tIns="0" rIns="0" bIns="0" rtlCol="0" anchor="t"/>
          <a:lstStyle/>
          <a:p>
            <a:pPr marL="0" indent="0" algn="ctr">
              <a:lnSpc>
                <a:spcPts val="2700"/>
              </a:lnSpc>
              <a:buNone/>
            </a:pPr>
            <a:r>
              <a:rPr lang="en-US" sz="2700" dirty="0">
                <a:solidFill>
                  <a:srgbClr val="CFD0D8"/>
                </a:solidFill>
                <a:latin typeface="Roboto Medium" pitchFamily="34" charset="0"/>
                <a:ea typeface="Roboto Medium" pitchFamily="34" charset="-122"/>
                <a:cs typeface="Roboto Medium" pitchFamily="34" charset="-120"/>
              </a:rPr>
              <a:t>2</a:t>
            </a:r>
            <a:endParaRPr lang="en-US" sz="2700" dirty="0"/>
          </a:p>
        </p:txBody>
      </p:sp>
      <p:sp>
        <p:nvSpPr>
          <p:cNvPr id="10" name="Text 7"/>
          <p:cNvSpPr/>
          <p:nvPr/>
        </p:nvSpPr>
        <p:spPr>
          <a:xfrm>
            <a:off x="5976938" y="5051465"/>
            <a:ext cx="2897386" cy="361950"/>
          </a:xfrm>
          <a:prstGeom prst="rect">
            <a:avLst/>
          </a:prstGeom>
          <a:noFill/>
          <a:ln/>
        </p:spPr>
        <p:txBody>
          <a:bodyPr wrap="none" lIns="0" tIns="0" rIns="0" bIns="0" rtlCol="0" anchor="t"/>
          <a:lstStyle/>
          <a:p>
            <a:pPr marL="0" indent="0">
              <a:lnSpc>
                <a:spcPts val="2850"/>
              </a:lnSpc>
              <a:buNone/>
            </a:pPr>
            <a:r>
              <a:rPr lang="en-US" sz="2250" dirty="0">
                <a:solidFill>
                  <a:srgbClr val="CFD0D8"/>
                </a:solidFill>
                <a:latin typeface="Roboto Medium" pitchFamily="34" charset="0"/>
                <a:ea typeface="Roboto Medium" pitchFamily="34" charset="-122"/>
                <a:cs typeface="Roboto Medium" pitchFamily="34" charset="-120"/>
              </a:rPr>
              <a:t>Key Air Quality Indices</a:t>
            </a:r>
            <a:endParaRPr lang="en-US" sz="2250" dirty="0"/>
          </a:p>
        </p:txBody>
      </p:sp>
      <p:sp>
        <p:nvSpPr>
          <p:cNvPr id="11" name="Text 8"/>
          <p:cNvSpPr/>
          <p:nvPr/>
        </p:nvSpPr>
        <p:spPr>
          <a:xfrm>
            <a:off x="5976938" y="5552361"/>
            <a:ext cx="3429238" cy="1853208"/>
          </a:xfrm>
          <a:prstGeom prst="rect">
            <a:avLst/>
          </a:prstGeom>
          <a:noFill/>
          <a:ln/>
        </p:spPr>
        <p:txBody>
          <a:bodyPr wrap="square" lIns="0" tIns="0" rIns="0" bIns="0" rtlCol="0" anchor="t"/>
          <a:lstStyle/>
          <a:p>
            <a:pPr marL="0" indent="0">
              <a:lnSpc>
                <a:spcPts val="2900"/>
              </a:lnSpc>
              <a:buNone/>
            </a:pPr>
            <a:r>
              <a:rPr lang="en-US" sz="1800" dirty="0">
                <a:solidFill>
                  <a:srgbClr val="CFD0D8"/>
                </a:solidFill>
                <a:latin typeface="Roboto" pitchFamily="34" charset="0"/>
                <a:ea typeface="Roboto" pitchFamily="34" charset="-122"/>
                <a:cs typeface="Roboto" pitchFamily="34" charset="-120"/>
              </a:rPr>
              <a:t>The model predicts crucial indices like CO and NO2 concentration, providing insights into the quality of the air you're breathing.</a:t>
            </a:r>
            <a:endParaRPr lang="en-US" sz="1800" dirty="0"/>
          </a:p>
        </p:txBody>
      </p:sp>
      <p:sp>
        <p:nvSpPr>
          <p:cNvPr id="12" name="Shape 9"/>
          <p:cNvSpPr/>
          <p:nvPr/>
        </p:nvSpPr>
        <p:spPr>
          <a:xfrm>
            <a:off x="9637752" y="5051465"/>
            <a:ext cx="521137" cy="521137"/>
          </a:xfrm>
          <a:prstGeom prst="roundRect">
            <a:avLst>
              <a:gd name="adj" fmla="val 18670"/>
            </a:avLst>
          </a:prstGeom>
          <a:solidFill>
            <a:srgbClr val="182567"/>
          </a:solidFill>
          <a:ln w="7620">
            <a:solidFill>
              <a:srgbClr val="313E80"/>
            </a:solidFill>
            <a:prstDash val="solid"/>
          </a:ln>
        </p:spPr>
      </p:sp>
      <p:sp>
        <p:nvSpPr>
          <p:cNvPr id="13" name="Text 10"/>
          <p:cNvSpPr/>
          <p:nvPr/>
        </p:nvSpPr>
        <p:spPr>
          <a:xfrm>
            <a:off x="9799558" y="5138261"/>
            <a:ext cx="197525" cy="347543"/>
          </a:xfrm>
          <a:prstGeom prst="rect">
            <a:avLst/>
          </a:prstGeom>
          <a:noFill/>
          <a:ln/>
        </p:spPr>
        <p:txBody>
          <a:bodyPr wrap="none" lIns="0" tIns="0" rIns="0" bIns="0" rtlCol="0" anchor="t"/>
          <a:lstStyle/>
          <a:p>
            <a:pPr marL="0" indent="0" algn="ctr">
              <a:lnSpc>
                <a:spcPts val="2700"/>
              </a:lnSpc>
              <a:buNone/>
            </a:pPr>
            <a:r>
              <a:rPr lang="en-US" sz="2700" dirty="0">
                <a:solidFill>
                  <a:srgbClr val="CFD0D8"/>
                </a:solidFill>
                <a:latin typeface="Roboto Medium" pitchFamily="34" charset="0"/>
                <a:ea typeface="Roboto Medium" pitchFamily="34" charset="-122"/>
                <a:cs typeface="Roboto Medium" pitchFamily="34" charset="-120"/>
              </a:rPr>
              <a:t>3</a:t>
            </a:r>
            <a:endParaRPr lang="en-US" sz="2700" dirty="0"/>
          </a:p>
        </p:txBody>
      </p:sp>
      <p:sp>
        <p:nvSpPr>
          <p:cNvPr id="14" name="Text 11"/>
          <p:cNvSpPr/>
          <p:nvPr/>
        </p:nvSpPr>
        <p:spPr>
          <a:xfrm>
            <a:off x="10390465" y="5051465"/>
            <a:ext cx="2895719" cy="361950"/>
          </a:xfrm>
          <a:prstGeom prst="rect">
            <a:avLst/>
          </a:prstGeom>
          <a:noFill/>
          <a:ln/>
        </p:spPr>
        <p:txBody>
          <a:bodyPr wrap="none" lIns="0" tIns="0" rIns="0" bIns="0" rtlCol="0" anchor="t"/>
          <a:lstStyle/>
          <a:p>
            <a:pPr marL="0" indent="0">
              <a:lnSpc>
                <a:spcPts val="2850"/>
              </a:lnSpc>
              <a:buNone/>
            </a:pPr>
            <a:r>
              <a:rPr lang="en-US" sz="2250" dirty="0">
                <a:solidFill>
                  <a:srgbClr val="CFD0D8"/>
                </a:solidFill>
                <a:latin typeface="Roboto Medium" pitchFamily="34" charset="0"/>
                <a:ea typeface="Roboto Medium" pitchFamily="34" charset="-122"/>
                <a:cs typeface="Roboto Medium" pitchFamily="34" charset="-120"/>
              </a:rPr>
              <a:t>Real-time Information</a:t>
            </a:r>
            <a:endParaRPr lang="en-US" sz="2250" dirty="0"/>
          </a:p>
        </p:txBody>
      </p:sp>
      <p:sp>
        <p:nvSpPr>
          <p:cNvPr id="15" name="Text 12"/>
          <p:cNvSpPr/>
          <p:nvPr/>
        </p:nvSpPr>
        <p:spPr>
          <a:xfrm>
            <a:off x="10390465" y="5552361"/>
            <a:ext cx="3429238" cy="1853208"/>
          </a:xfrm>
          <a:prstGeom prst="rect">
            <a:avLst/>
          </a:prstGeom>
          <a:noFill/>
          <a:ln/>
        </p:spPr>
        <p:txBody>
          <a:bodyPr wrap="square" lIns="0" tIns="0" rIns="0" bIns="0" rtlCol="0" anchor="t"/>
          <a:lstStyle/>
          <a:p>
            <a:pPr marL="0" indent="0">
              <a:lnSpc>
                <a:spcPts val="2900"/>
              </a:lnSpc>
              <a:buNone/>
            </a:pPr>
            <a:r>
              <a:rPr lang="en-US" sz="1800" dirty="0">
                <a:solidFill>
                  <a:srgbClr val="CFD0D8"/>
                </a:solidFill>
                <a:latin typeface="Roboto" pitchFamily="34" charset="0"/>
                <a:ea typeface="Roboto" pitchFamily="34" charset="-122"/>
                <a:cs typeface="Roboto" pitchFamily="34" charset="-120"/>
              </a:rPr>
              <a:t>Stay informed with up-to-the-minute predictions based on constantly evolving weather conditions, ensuring you have the latest air quality data.</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945993" y="223123"/>
            <a:ext cx="6053614" cy="7783354"/>
          </a:xfrm>
          <a:prstGeom prst="rect">
            <a:avLst/>
          </a:prstGeom>
        </p:spPr>
      </p:pic>
      <p:sp>
        <p:nvSpPr>
          <p:cNvPr id="4" name="Text 0"/>
          <p:cNvSpPr/>
          <p:nvPr/>
        </p:nvSpPr>
        <p:spPr>
          <a:xfrm>
            <a:off x="624959" y="662345"/>
            <a:ext cx="4464725" cy="558046"/>
          </a:xfrm>
          <a:prstGeom prst="rect">
            <a:avLst/>
          </a:prstGeom>
          <a:noFill/>
          <a:ln/>
        </p:spPr>
        <p:txBody>
          <a:bodyPr wrap="none" lIns="0" tIns="0" rIns="0" bIns="0" rtlCol="0" anchor="t"/>
          <a:lstStyle/>
          <a:p>
            <a:pPr marL="0" indent="0">
              <a:lnSpc>
                <a:spcPts val="4350"/>
              </a:lnSpc>
              <a:buNone/>
            </a:pPr>
            <a:r>
              <a:rPr lang="en-US" sz="3500" dirty="0">
                <a:solidFill>
                  <a:srgbClr val="FFFFFF"/>
                </a:solidFill>
                <a:latin typeface="Roboto Medium" pitchFamily="34" charset="0"/>
                <a:ea typeface="Roboto Medium" pitchFamily="34" charset="-122"/>
                <a:cs typeface="Roboto Medium" pitchFamily="34" charset="-120"/>
              </a:rPr>
              <a:t>How It Works</a:t>
            </a:r>
            <a:endParaRPr lang="en-US" sz="3500" dirty="0"/>
          </a:p>
        </p:txBody>
      </p:sp>
      <p:sp>
        <p:nvSpPr>
          <p:cNvPr id="5" name="Shape 1"/>
          <p:cNvSpPr/>
          <p:nvPr/>
        </p:nvSpPr>
        <p:spPr>
          <a:xfrm>
            <a:off x="881301" y="1488162"/>
            <a:ext cx="22860" cy="6078974"/>
          </a:xfrm>
          <a:prstGeom prst="roundRect">
            <a:avLst>
              <a:gd name="adj" fmla="val 328119"/>
            </a:avLst>
          </a:prstGeom>
          <a:solidFill>
            <a:srgbClr val="313E80"/>
          </a:solidFill>
          <a:ln/>
        </p:spPr>
      </p:sp>
      <p:sp>
        <p:nvSpPr>
          <p:cNvPr id="6" name="Shape 2"/>
          <p:cNvSpPr/>
          <p:nvPr/>
        </p:nvSpPr>
        <p:spPr>
          <a:xfrm>
            <a:off x="1070729" y="1878449"/>
            <a:ext cx="624959" cy="22860"/>
          </a:xfrm>
          <a:prstGeom prst="roundRect">
            <a:avLst>
              <a:gd name="adj" fmla="val 328119"/>
            </a:avLst>
          </a:prstGeom>
          <a:solidFill>
            <a:srgbClr val="313E80"/>
          </a:solidFill>
          <a:ln/>
        </p:spPr>
      </p:sp>
      <p:sp>
        <p:nvSpPr>
          <p:cNvPr id="7" name="Shape 3"/>
          <p:cNvSpPr/>
          <p:nvPr/>
        </p:nvSpPr>
        <p:spPr>
          <a:xfrm>
            <a:off x="691872" y="1689021"/>
            <a:ext cx="401717" cy="401717"/>
          </a:xfrm>
          <a:prstGeom prst="roundRect">
            <a:avLst>
              <a:gd name="adj" fmla="val 18672"/>
            </a:avLst>
          </a:prstGeom>
          <a:solidFill>
            <a:srgbClr val="182567"/>
          </a:solidFill>
          <a:ln w="7620">
            <a:solidFill>
              <a:srgbClr val="313E80"/>
            </a:solidFill>
            <a:prstDash val="solid"/>
          </a:ln>
        </p:spPr>
      </p:sp>
      <p:sp>
        <p:nvSpPr>
          <p:cNvPr id="8" name="Text 4"/>
          <p:cNvSpPr/>
          <p:nvPr/>
        </p:nvSpPr>
        <p:spPr>
          <a:xfrm>
            <a:off x="816531" y="1755934"/>
            <a:ext cx="152281" cy="267891"/>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1</a:t>
            </a:r>
            <a:endParaRPr lang="en-US" sz="2100" dirty="0"/>
          </a:p>
        </p:txBody>
      </p:sp>
      <p:sp>
        <p:nvSpPr>
          <p:cNvPr id="9" name="Text 5"/>
          <p:cNvSpPr/>
          <p:nvPr/>
        </p:nvSpPr>
        <p:spPr>
          <a:xfrm>
            <a:off x="1874877" y="1666637"/>
            <a:ext cx="2232303" cy="278963"/>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Enter Location</a:t>
            </a:r>
            <a:endParaRPr lang="en-US" sz="1750" dirty="0"/>
          </a:p>
        </p:txBody>
      </p:sp>
      <p:sp>
        <p:nvSpPr>
          <p:cNvPr id="10" name="Text 6"/>
          <p:cNvSpPr/>
          <p:nvPr/>
        </p:nvSpPr>
        <p:spPr>
          <a:xfrm>
            <a:off x="1874877" y="2052638"/>
            <a:ext cx="4815364" cy="571500"/>
          </a:xfrm>
          <a:prstGeom prst="rect">
            <a:avLst/>
          </a:prstGeom>
          <a:noFill/>
          <a:ln/>
        </p:spPr>
        <p:txBody>
          <a:bodyPr wrap="square" lIns="0" tIns="0" rIns="0" bIns="0" rtlCol="0" anchor="t"/>
          <a:lstStyle/>
          <a:p>
            <a:pPr marL="0" indent="0" algn="l">
              <a:lnSpc>
                <a:spcPts val="2200"/>
              </a:lnSpc>
              <a:buNone/>
            </a:pPr>
            <a:r>
              <a:rPr lang="en-US" sz="1400" dirty="0">
                <a:solidFill>
                  <a:srgbClr val="CFD0D8"/>
                </a:solidFill>
                <a:latin typeface="Roboto" pitchFamily="34" charset="0"/>
                <a:ea typeface="Roboto" pitchFamily="34" charset="-122"/>
                <a:cs typeface="Roboto" pitchFamily="34" charset="-120"/>
              </a:rPr>
              <a:t>Start by entering the city you're interested in exploring. The app will automatically identify its location.</a:t>
            </a:r>
            <a:endParaRPr lang="en-US" sz="1400" dirty="0"/>
          </a:p>
        </p:txBody>
      </p:sp>
      <p:sp>
        <p:nvSpPr>
          <p:cNvPr id="11" name="Shape 7"/>
          <p:cNvSpPr/>
          <p:nvPr/>
        </p:nvSpPr>
        <p:spPr>
          <a:xfrm>
            <a:off x="1070729" y="3371374"/>
            <a:ext cx="624959" cy="22860"/>
          </a:xfrm>
          <a:prstGeom prst="roundRect">
            <a:avLst>
              <a:gd name="adj" fmla="val 328119"/>
            </a:avLst>
          </a:prstGeom>
          <a:solidFill>
            <a:srgbClr val="313E80"/>
          </a:solidFill>
          <a:ln/>
        </p:spPr>
      </p:sp>
      <p:sp>
        <p:nvSpPr>
          <p:cNvPr id="12" name="Shape 8"/>
          <p:cNvSpPr/>
          <p:nvPr/>
        </p:nvSpPr>
        <p:spPr>
          <a:xfrm>
            <a:off x="691872" y="3181945"/>
            <a:ext cx="401717" cy="401717"/>
          </a:xfrm>
          <a:prstGeom prst="roundRect">
            <a:avLst>
              <a:gd name="adj" fmla="val 18672"/>
            </a:avLst>
          </a:prstGeom>
          <a:solidFill>
            <a:srgbClr val="182567"/>
          </a:solidFill>
          <a:ln w="7620">
            <a:solidFill>
              <a:srgbClr val="313E80"/>
            </a:solidFill>
            <a:prstDash val="solid"/>
          </a:ln>
        </p:spPr>
      </p:sp>
      <p:sp>
        <p:nvSpPr>
          <p:cNvPr id="13" name="Text 9"/>
          <p:cNvSpPr/>
          <p:nvPr/>
        </p:nvSpPr>
        <p:spPr>
          <a:xfrm>
            <a:off x="816531" y="3248858"/>
            <a:ext cx="152281" cy="267891"/>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2</a:t>
            </a:r>
            <a:endParaRPr lang="en-US" sz="2100" dirty="0"/>
          </a:p>
        </p:txBody>
      </p:sp>
      <p:sp>
        <p:nvSpPr>
          <p:cNvPr id="14" name="Text 10"/>
          <p:cNvSpPr/>
          <p:nvPr/>
        </p:nvSpPr>
        <p:spPr>
          <a:xfrm>
            <a:off x="1874877" y="3159562"/>
            <a:ext cx="2232303" cy="278963"/>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Retrieve Weather Data</a:t>
            </a:r>
            <a:endParaRPr lang="en-US" sz="1750" dirty="0"/>
          </a:p>
        </p:txBody>
      </p:sp>
      <p:sp>
        <p:nvSpPr>
          <p:cNvPr id="15" name="Text 11"/>
          <p:cNvSpPr/>
          <p:nvPr/>
        </p:nvSpPr>
        <p:spPr>
          <a:xfrm>
            <a:off x="1874877" y="3545562"/>
            <a:ext cx="4815364" cy="571500"/>
          </a:xfrm>
          <a:prstGeom prst="rect">
            <a:avLst/>
          </a:prstGeom>
          <a:noFill/>
          <a:ln/>
        </p:spPr>
        <p:txBody>
          <a:bodyPr wrap="square" lIns="0" tIns="0" rIns="0" bIns="0" rtlCol="0" anchor="t"/>
          <a:lstStyle/>
          <a:p>
            <a:pPr marL="0" indent="0" algn="l">
              <a:lnSpc>
                <a:spcPts val="2200"/>
              </a:lnSpc>
              <a:buNone/>
            </a:pPr>
            <a:r>
              <a:rPr lang="en-US" sz="1400" dirty="0">
                <a:solidFill>
                  <a:srgbClr val="CFD0D8"/>
                </a:solidFill>
                <a:latin typeface="Roboto" pitchFamily="34" charset="0"/>
                <a:ea typeface="Roboto" pitchFamily="34" charset="-122"/>
                <a:cs typeface="Roboto" pitchFamily="34" charset="-120"/>
              </a:rPr>
              <a:t>The app retrieves real-time weather data for the chosen city, pulling information from reliable weather sources.</a:t>
            </a:r>
            <a:endParaRPr lang="en-US" sz="1400" dirty="0"/>
          </a:p>
        </p:txBody>
      </p:sp>
      <p:sp>
        <p:nvSpPr>
          <p:cNvPr id="16" name="Shape 12"/>
          <p:cNvSpPr/>
          <p:nvPr/>
        </p:nvSpPr>
        <p:spPr>
          <a:xfrm>
            <a:off x="1070729" y="4864298"/>
            <a:ext cx="624959" cy="22860"/>
          </a:xfrm>
          <a:prstGeom prst="roundRect">
            <a:avLst>
              <a:gd name="adj" fmla="val 328119"/>
            </a:avLst>
          </a:prstGeom>
          <a:solidFill>
            <a:srgbClr val="313E80"/>
          </a:solidFill>
          <a:ln/>
        </p:spPr>
      </p:sp>
      <p:sp>
        <p:nvSpPr>
          <p:cNvPr id="17" name="Shape 13"/>
          <p:cNvSpPr/>
          <p:nvPr/>
        </p:nvSpPr>
        <p:spPr>
          <a:xfrm>
            <a:off x="691872" y="4674870"/>
            <a:ext cx="401717" cy="401717"/>
          </a:xfrm>
          <a:prstGeom prst="roundRect">
            <a:avLst>
              <a:gd name="adj" fmla="val 18672"/>
            </a:avLst>
          </a:prstGeom>
          <a:solidFill>
            <a:srgbClr val="182567"/>
          </a:solidFill>
          <a:ln w="7620">
            <a:solidFill>
              <a:srgbClr val="313E80"/>
            </a:solidFill>
            <a:prstDash val="solid"/>
          </a:ln>
        </p:spPr>
      </p:sp>
      <p:sp>
        <p:nvSpPr>
          <p:cNvPr id="18" name="Text 14"/>
          <p:cNvSpPr/>
          <p:nvPr/>
        </p:nvSpPr>
        <p:spPr>
          <a:xfrm>
            <a:off x="816531" y="4741783"/>
            <a:ext cx="152281" cy="267891"/>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3</a:t>
            </a:r>
            <a:endParaRPr lang="en-US" sz="2100" dirty="0"/>
          </a:p>
        </p:txBody>
      </p:sp>
      <p:sp>
        <p:nvSpPr>
          <p:cNvPr id="19" name="Text 15"/>
          <p:cNvSpPr/>
          <p:nvPr/>
        </p:nvSpPr>
        <p:spPr>
          <a:xfrm>
            <a:off x="1874877" y="4652486"/>
            <a:ext cx="2232303" cy="278963"/>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Predict Air Quality</a:t>
            </a:r>
            <a:endParaRPr lang="en-US" sz="1750" dirty="0"/>
          </a:p>
        </p:txBody>
      </p:sp>
      <p:sp>
        <p:nvSpPr>
          <p:cNvPr id="20" name="Text 16"/>
          <p:cNvSpPr/>
          <p:nvPr/>
        </p:nvSpPr>
        <p:spPr>
          <a:xfrm>
            <a:off x="1874877" y="5038487"/>
            <a:ext cx="4815364" cy="571500"/>
          </a:xfrm>
          <a:prstGeom prst="rect">
            <a:avLst/>
          </a:prstGeom>
          <a:noFill/>
          <a:ln/>
        </p:spPr>
        <p:txBody>
          <a:bodyPr wrap="square" lIns="0" tIns="0" rIns="0" bIns="0" rtlCol="0" anchor="t"/>
          <a:lstStyle/>
          <a:p>
            <a:pPr marL="0" indent="0" algn="l">
              <a:lnSpc>
                <a:spcPts val="2200"/>
              </a:lnSpc>
              <a:buNone/>
            </a:pPr>
            <a:r>
              <a:rPr lang="en-US" sz="1400" dirty="0">
                <a:solidFill>
                  <a:srgbClr val="CFD0D8"/>
                </a:solidFill>
                <a:latin typeface="Roboto" pitchFamily="34" charset="0"/>
                <a:ea typeface="Roboto" pitchFamily="34" charset="-122"/>
                <a:cs typeface="Roboto" pitchFamily="34" charset="-120"/>
              </a:rPr>
              <a:t>The trained AI model processes the weather data and predicts the key air quality indices for that specific location.</a:t>
            </a:r>
            <a:endParaRPr lang="en-US" sz="1400" dirty="0"/>
          </a:p>
        </p:txBody>
      </p:sp>
      <p:sp>
        <p:nvSpPr>
          <p:cNvPr id="21" name="Shape 17"/>
          <p:cNvSpPr/>
          <p:nvPr/>
        </p:nvSpPr>
        <p:spPr>
          <a:xfrm>
            <a:off x="1070729" y="6357223"/>
            <a:ext cx="624959" cy="22860"/>
          </a:xfrm>
          <a:prstGeom prst="roundRect">
            <a:avLst>
              <a:gd name="adj" fmla="val 328119"/>
            </a:avLst>
          </a:prstGeom>
          <a:solidFill>
            <a:srgbClr val="313E80"/>
          </a:solidFill>
          <a:ln/>
        </p:spPr>
      </p:sp>
      <p:sp>
        <p:nvSpPr>
          <p:cNvPr id="22" name="Shape 18"/>
          <p:cNvSpPr/>
          <p:nvPr/>
        </p:nvSpPr>
        <p:spPr>
          <a:xfrm>
            <a:off x="691872" y="6167795"/>
            <a:ext cx="401717" cy="401717"/>
          </a:xfrm>
          <a:prstGeom prst="roundRect">
            <a:avLst>
              <a:gd name="adj" fmla="val 18672"/>
            </a:avLst>
          </a:prstGeom>
          <a:solidFill>
            <a:srgbClr val="182567"/>
          </a:solidFill>
          <a:ln w="7620">
            <a:solidFill>
              <a:srgbClr val="313E80"/>
            </a:solidFill>
            <a:prstDash val="solid"/>
          </a:ln>
        </p:spPr>
      </p:sp>
      <p:sp>
        <p:nvSpPr>
          <p:cNvPr id="23" name="Text 19"/>
          <p:cNvSpPr/>
          <p:nvPr/>
        </p:nvSpPr>
        <p:spPr>
          <a:xfrm>
            <a:off x="816531" y="6234708"/>
            <a:ext cx="152281" cy="267891"/>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4</a:t>
            </a:r>
            <a:endParaRPr lang="en-US" sz="2100" dirty="0"/>
          </a:p>
        </p:txBody>
      </p:sp>
      <p:sp>
        <p:nvSpPr>
          <p:cNvPr id="24" name="Text 20"/>
          <p:cNvSpPr/>
          <p:nvPr/>
        </p:nvSpPr>
        <p:spPr>
          <a:xfrm>
            <a:off x="1874877" y="6145411"/>
            <a:ext cx="2232303" cy="278963"/>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Display Results</a:t>
            </a:r>
            <a:endParaRPr lang="en-US" sz="1750" dirty="0"/>
          </a:p>
        </p:txBody>
      </p:sp>
      <p:sp>
        <p:nvSpPr>
          <p:cNvPr id="25" name="Text 21"/>
          <p:cNvSpPr/>
          <p:nvPr/>
        </p:nvSpPr>
        <p:spPr>
          <a:xfrm>
            <a:off x="1874877" y="6531412"/>
            <a:ext cx="4815364" cy="857250"/>
          </a:xfrm>
          <a:prstGeom prst="rect">
            <a:avLst/>
          </a:prstGeom>
          <a:noFill/>
          <a:ln/>
        </p:spPr>
        <p:txBody>
          <a:bodyPr wrap="square" lIns="0" tIns="0" rIns="0" bIns="0" rtlCol="0" anchor="t"/>
          <a:lstStyle/>
          <a:p>
            <a:pPr marL="0" indent="0" algn="l">
              <a:lnSpc>
                <a:spcPts val="2200"/>
              </a:lnSpc>
              <a:buNone/>
            </a:pPr>
            <a:r>
              <a:rPr lang="en-US" sz="1400" dirty="0">
                <a:solidFill>
                  <a:srgbClr val="CFD0D8"/>
                </a:solidFill>
                <a:latin typeface="Roboto" pitchFamily="34" charset="0"/>
                <a:ea typeface="Roboto" pitchFamily="34" charset="-122"/>
                <a:cs typeface="Roboto" pitchFamily="34" charset="-120"/>
              </a:rPr>
              <a:t>The predicted air quality indices are presented to the user in a clear and understandable format, empowering them to make informed decisions.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09105"/>
            <a:ext cx="7213163"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CITY NAME: A Case Study</a:t>
            </a:r>
            <a:endParaRPr lang="en-US" sz="4850" dirty="0"/>
          </a:p>
        </p:txBody>
      </p:sp>
      <p:sp>
        <p:nvSpPr>
          <p:cNvPr id="4" name="Shape 1"/>
          <p:cNvSpPr/>
          <p:nvPr/>
        </p:nvSpPr>
        <p:spPr>
          <a:xfrm>
            <a:off x="6350437" y="2550914"/>
            <a:ext cx="7415927" cy="4269581"/>
          </a:xfrm>
          <a:prstGeom prst="roundRect">
            <a:avLst>
              <a:gd name="adj" fmla="val 2429"/>
            </a:avLst>
          </a:prstGeom>
          <a:noFill/>
          <a:ln w="15240">
            <a:solidFill>
              <a:srgbClr val="FFFFFF">
                <a:alpha val="24000"/>
              </a:srgbClr>
            </a:solidFill>
            <a:prstDash val="solid"/>
          </a:ln>
        </p:spPr>
      </p:sp>
      <p:sp>
        <p:nvSpPr>
          <p:cNvPr id="5" name="Shape 2"/>
          <p:cNvSpPr/>
          <p:nvPr/>
        </p:nvSpPr>
        <p:spPr>
          <a:xfrm>
            <a:off x="6365677" y="2566154"/>
            <a:ext cx="7385447" cy="706517"/>
          </a:xfrm>
          <a:prstGeom prst="rect">
            <a:avLst/>
          </a:prstGeom>
          <a:solidFill>
            <a:srgbClr val="FFFFFF">
              <a:alpha val="4000"/>
            </a:srgbClr>
          </a:solidFill>
          <a:ln/>
        </p:spPr>
      </p:sp>
      <p:sp>
        <p:nvSpPr>
          <p:cNvPr id="6" name="Text 3"/>
          <p:cNvSpPr/>
          <p:nvPr/>
        </p:nvSpPr>
        <p:spPr>
          <a:xfrm>
            <a:off x="6612493" y="272188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Temperature</a:t>
            </a:r>
            <a:endParaRPr lang="en-US" sz="1900" dirty="0"/>
          </a:p>
        </p:txBody>
      </p:sp>
      <p:sp>
        <p:nvSpPr>
          <p:cNvPr id="7" name="Text 4"/>
          <p:cNvSpPr/>
          <p:nvPr/>
        </p:nvSpPr>
        <p:spPr>
          <a:xfrm>
            <a:off x="10309027" y="272188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28.18 °C</a:t>
            </a:r>
            <a:endParaRPr lang="en-US" sz="1900" dirty="0"/>
          </a:p>
        </p:txBody>
      </p:sp>
      <p:sp>
        <p:nvSpPr>
          <p:cNvPr id="8" name="Shape 5"/>
          <p:cNvSpPr/>
          <p:nvPr/>
        </p:nvSpPr>
        <p:spPr>
          <a:xfrm>
            <a:off x="6365677" y="3272671"/>
            <a:ext cx="7385447" cy="706517"/>
          </a:xfrm>
          <a:prstGeom prst="rect">
            <a:avLst/>
          </a:prstGeom>
          <a:solidFill>
            <a:srgbClr val="000000">
              <a:alpha val="4000"/>
            </a:srgbClr>
          </a:solidFill>
          <a:ln/>
        </p:spPr>
      </p:sp>
      <p:sp>
        <p:nvSpPr>
          <p:cNvPr id="9" name="Text 6"/>
          <p:cNvSpPr/>
          <p:nvPr/>
        </p:nvSpPr>
        <p:spPr>
          <a:xfrm>
            <a:off x="6612493"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Humidity</a:t>
            </a:r>
            <a:endParaRPr lang="en-US" sz="1900" dirty="0"/>
          </a:p>
        </p:txBody>
      </p:sp>
      <p:sp>
        <p:nvSpPr>
          <p:cNvPr id="10" name="Text 7"/>
          <p:cNvSpPr/>
          <p:nvPr/>
        </p:nvSpPr>
        <p:spPr>
          <a:xfrm>
            <a:off x="10309027"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76%</a:t>
            </a:r>
            <a:endParaRPr lang="en-US" sz="1900" dirty="0"/>
          </a:p>
        </p:txBody>
      </p:sp>
      <p:sp>
        <p:nvSpPr>
          <p:cNvPr id="11" name="Shape 8"/>
          <p:cNvSpPr/>
          <p:nvPr/>
        </p:nvSpPr>
        <p:spPr>
          <a:xfrm>
            <a:off x="6365677" y="3979188"/>
            <a:ext cx="7385447" cy="706517"/>
          </a:xfrm>
          <a:prstGeom prst="rect">
            <a:avLst/>
          </a:prstGeom>
          <a:solidFill>
            <a:srgbClr val="FFFFFF">
              <a:alpha val="4000"/>
            </a:srgbClr>
          </a:solidFill>
          <a:ln/>
        </p:spPr>
      </p:sp>
      <p:sp>
        <p:nvSpPr>
          <p:cNvPr id="12" name="Text 9"/>
          <p:cNvSpPr/>
          <p:nvPr/>
        </p:nvSpPr>
        <p:spPr>
          <a:xfrm>
            <a:off x="6612493"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Pressure</a:t>
            </a:r>
            <a:endParaRPr lang="en-US" sz="1900" dirty="0"/>
          </a:p>
        </p:txBody>
      </p:sp>
      <p:sp>
        <p:nvSpPr>
          <p:cNvPr id="13" name="Text 10"/>
          <p:cNvSpPr/>
          <p:nvPr/>
        </p:nvSpPr>
        <p:spPr>
          <a:xfrm>
            <a:off x="10309027"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1010 hPa</a:t>
            </a:r>
            <a:endParaRPr lang="en-US" sz="1900" dirty="0"/>
          </a:p>
        </p:txBody>
      </p:sp>
      <p:sp>
        <p:nvSpPr>
          <p:cNvPr id="14" name="Shape 11"/>
          <p:cNvSpPr/>
          <p:nvPr/>
        </p:nvSpPr>
        <p:spPr>
          <a:xfrm>
            <a:off x="6365677" y="4685705"/>
            <a:ext cx="7385447" cy="706517"/>
          </a:xfrm>
          <a:prstGeom prst="rect">
            <a:avLst/>
          </a:prstGeom>
          <a:solidFill>
            <a:srgbClr val="000000">
              <a:alpha val="4000"/>
            </a:srgbClr>
          </a:solidFill>
          <a:ln/>
        </p:spPr>
      </p:sp>
      <p:sp>
        <p:nvSpPr>
          <p:cNvPr id="15" name="Text 12"/>
          <p:cNvSpPr/>
          <p:nvPr/>
        </p:nvSpPr>
        <p:spPr>
          <a:xfrm>
            <a:off x="6612493"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Wind Speed</a:t>
            </a:r>
            <a:endParaRPr lang="en-US" sz="1900" dirty="0"/>
          </a:p>
        </p:txBody>
      </p:sp>
      <p:sp>
        <p:nvSpPr>
          <p:cNvPr id="16" name="Text 13"/>
          <p:cNvSpPr/>
          <p:nvPr/>
        </p:nvSpPr>
        <p:spPr>
          <a:xfrm>
            <a:off x="10309027"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3.65 m/s</a:t>
            </a:r>
            <a:endParaRPr lang="en-US" sz="1900" dirty="0"/>
          </a:p>
        </p:txBody>
      </p:sp>
      <p:sp>
        <p:nvSpPr>
          <p:cNvPr id="17" name="Shape 14"/>
          <p:cNvSpPr/>
          <p:nvPr/>
        </p:nvSpPr>
        <p:spPr>
          <a:xfrm>
            <a:off x="6365677" y="5392222"/>
            <a:ext cx="7385447" cy="706517"/>
          </a:xfrm>
          <a:prstGeom prst="rect">
            <a:avLst/>
          </a:prstGeom>
          <a:solidFill>
            <a:srgbClr val="FFFFFF">
              <a:alpha val="4000"/>
            </a:srgbClr>
          </a:solidFill>
          <a:ln/>
        </p:spPr>
      </p:sp>
      <p:sp>
        <p:nvSpPr>
          <p:cNvPr id="18" name="Text 15"/>
          <p:cNvSpPr/>
          <p:nvPr/>
        </p:nvSpPr>
        <p:spPr>
          <a:xfrm>
            <a:off x="6612493"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CO Concentration</a:t>
            </a:r>
            <a:endParaRPr lang="en-US" sz="1900" dirty="0"/>
          </a:p>
        </p:txBody>
      </p:sp>
      <p:sp>
        <p:nvSpPr>
          <p:cNvPr id="19" name="Text 16"/>
          <p:cNvSpPr/>
          <p:nvPr/>
        </p:nvSpPr>
        <p:spPr>
          <a:xfrm>
            <a:off x="10309027"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-77.64 µg/m³</a:t>
            </a:r>
            <a:endParaRPr lang="en-US" sz="1900" dirty="0"/>
          </a:p>
        </p:txBody>
      </p:sp>
      <p:sp>
        <p:nvSpPr>
          <p:cNvPr id="20" name="Shape 17"/>
          <p:cNvSpPr/>
          <p:nvPr/>
        </p:nvSpPr>
        <p:spPr>
          <a:xfrm>
            <a:off x="6365677" y="6098738"/>
            <a:ext cx="7385447" cy="706517"/>
          </a:xfrm>
          <a:prstGeom prst="rect">
            <a:avLst/>
          </a:prstGeom>
          <a:solidFill>
            <a:srgbClr val="000000">
              <a:alpha val="4000"/>
            </a:srgbClr>
          </a:solidFill>
          <a:ln/>
        </p:spPr>
      </p:sp>
      <p:sp>
        <p:nvSpPr>
          <p:cNvPr id="21" name="Text 18"/>
          <p:cNvSpPr/>
          <p:nvPr/>
        </p:nvSpPr>
        <p:spPr>
          <a:xfrm>
            <a:off x="6612493" y="625447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NO2 Concentration</a:t>
            </a:r>
            <a:endParaRPr lang="en-US" sz="1900" dirty="0"/>
          </a:p>
        </p:txBody>
      </p:sp>
      <p:sp>
        <p:nvSpPr>
          <p:cNvPr id="22" name="Text 19"/>
          <p:cNvSpPr/>
          <p:nvPr/>
        </p:nvSpPr>
        <p:spPr>
          <a:xfrm>
            <a:off x="10309027" y="625447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20.01 µg/m³</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400538"/>
            <a:ext cx="9209246"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Understanding Air Quality Indices</a:t>
            </a:r>
            <a:endParaRPr lang="en-US" sz="4850" dirty="0"/>
          </a:p>
        </p:txBody>
      </p:sp>
      <p:sp>
        <p:nvSpPr>
          <p:cNvPr id="3" name="Text 1"/>
          <p:cNvSpPr/>
          <p:nvPr/>
        </p:nvSpPr>
        <p:spPr>
          <a:xfrm>
            <a:off x="864037"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CO Concentration</a:t>
            </a:r>
            <a:endParaRPr lang="en-US" sz="2400" dirty="0"/>
          </a:p>
        </p:txBody>
      </p:sp>
      <p:sp>
        <p:nvSpPr>
          <p:cNvPr id="4" name="Text 2"/>
          <p:cNvSpPr/>
          <p:nvPr/>
        </p:nvSpPr>
        <p:spPr>
          <a:xfrm>
            <a:off x="864037" y="4421743"/>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Carbon monoxide (CO) is a colorless, odorless gas that can be dangerous to your health.</a:t>
            </a:r>
            <a:endParaRPr lang="en-US" sz="1900" dirty="0"/>
          </a:p>
        </p:txBody>
      </p:sp>
      <p:sp>
        <p:nvSpPr>
          <p:cNvPr id="5" name="Text 3"/>
          <p:cNvSpPr/>
          <p:nvPr/>
        </p:nvSpPr>
        <p:spPr>
          <a:xfrm>
            <a:off x="7623929"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NO2 Concentration</a:t>
            </a:r>
            <a:endParaRPr lang="en-US" sz="2400" dirty="0"/>
          </a:p>
        </p:txBody>
      </p:sp>
      <p:sp>
        <p:nvSpPr>
          <p:cNvPr id="6" name="Text 4"/>
          <p:cNvSpPr/>
          <p:nvPr/>
        </p:nvSpPr>
        <p:spPr>
          <a:xfrm>
            <a:off x="7623929" y="4421743"/>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Nitrogen dioxide (NO2) is a reddish-brown gas that contributes to smog and acid rain, harming respiratory systems.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0423" y="882134"/>
            <a:ext cx="8099521" cy="719137"/>
          </a:xfrm>
          <a:prstGeom prst="rect">
            <a:avLst/>
          </a:prstGeom>
          <a:noFill/>
          <a:ln/>
        </p:spPr>
        <p:txBody>
          <a:bodyPr wrap="none" lIns="0" tIns="0" rIns="0" bIns="0" rtlCol="0" anchor="t"/>
          <a:lstStyle/>
          <a:p>
            <a:pPr marL="0" indent="0">
              <a:lnSpc>
                <a:spcPts val="5300"/>
              </a:lnSpc>
              <a:buNone/>
            </a:pPr>
            <a:r>
              <a:rPr lang="en-US" sz="4200" dirty="0">
                <a:solidFill>
                  <a:srgbClr val="FFFFFF"/>
                </a:solidFill>
                <a:latin typeface="Roboto Medium" pitchFamily="34" charset="0"/>
                <a:ea typeface="Roboto Medium" pitchFamily="34" charset="-122"/>
                <a:cs typeface="Roboto Medium" pitchFamily="34" charset="-120"/>
              </a:rPr>
              <a:t>Explore Air Quality Across </a:t>
            </a:r>
            <a:r>
              <a:rPr lang="en-US" sz="4200" dirty="0" smtClean="0">
                <a:solidFill>
                  <a:srgbClr val="FFFFFF"/>
                </a:solidFill>
                <a:latin typeface="Roboto Medium" pitchFamily="34" charset="0"/>
                <a:ea typeface="Roboto Medium" pitchFamily="34" charset="-122"/>
                <a:cs typeface="Roboto Medium" pitchFamily="34" charset="-120"/>
              </a:rPr>
              <a:t>World</a:t>
            </a:r>
            <a:endParaRPr lang="en-US" sz="4200" dirty="0"/>
          </a:p>
        </p:txBody>
      </p:sp>
      <p:pic>
        <p:nvPicPr>
          <p:cNvPr id="4" name="Image 1" descr="preencoded.png"/>
          <p:cNvPicPr>
            <a:picLocks noChangeAspect="1"/>
          </p:cNvPicPr>
          <p:nvPr/>
        </p:nvPicPr>
        <p:blipFill>
          <a:blip r:embed="rId4"/>
          <a:stretch>
            <a:fillRect/>
          </a:stretch>
        </p:blipFill>
        <p:spPr>
          <a:xfrm>
            <a:off x="6240423" y="1924407"/>
            <a:ext cx="1077158" cy="1723430"/>
          </a:xfrm>
          <a:prstGeom prst="rect">
            <a:avLst/>
          </a:prstGeom>
        </p:spPr>
      </p:pic>
      <p:sp>
        <p:nvSpPr>
          <p:cNvPr id="5" name="Text 1"/>
          <p:cNvSpPr/>
          <p:nvPr/>
        </p:nvSpPr>
        <p:spPr>
          <a:xfrm>
            <a:off x="7640717" y="2139791"/>
            <a:ext cx="2692956" cy="336590"/>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Explore Cities</a:t>
            </a:r>
            <a:endParaRPr lang="en-US" sz="2100" dirty="0"/>
          </a:p>
        </p:txBody>
      </p:sp>
      <p:sp>
        <p:nvSpPr>
          <p:cNvPr id="6" name="Text 2"/>
          <p:cNvSpPr/>
          <p:nvPr/>
        </p:nvSpPr>
        <p:spPr>
          <a:xfrm>
            <a:off x="7640717" y="2605564"/>
            <a:ext cx="6235660" cy="689134"/>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Discover air quality predictions for various cities across India, from bustling metropolises to serene hill stations.</a:t>
            </a:r>
            <a:endParaRPr lang="en-US" sz="1650" dirty="0"/>
          </a:p>
        </p:txBody>
      </p:sp>
      <p:pic>
        <p:nvPicPr>
          <p:cNvPr id="7" name="Image 2" descr="preencoded.png"/>
          <p:cNvPicPr>
            <a:picLocks noChangeAspect="1"/>
          </p:cNvPicPr>
          <p:nvPr/>
        </p:nvPicPr>
        <p:blipFill>
          <a:blip r:embed="rId5"/>
          <a:stretch>
            <a:fillRect/>
          </a:stretch>
        </p:blipFill>
        <p:spPr>
          <a:xfrm>
            <a:off x="6240423" y="3647837"/>
            <a:ext cx="1077158" cy="1930241"/>
          </a:xfrm>
          <a:prstGeom prst="rect">
            <a:avLst/>
          </a:prstGeom>
        </p:spPr>
      </p:pic>
      <p:sp>
        <p:nvSpPr>
          <p:cNvPr id="8" name="Text 3"/>
          <p:cNvSpPr/>
          <p:nvPr/>
        </p:nvSpPr>
        <p:spPr>
          <a:xfrm>
            <a:off x="7640717" y="3863221"/>
            <a:ext cx="2692956" cy="336590"/>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Compare Locations</a:t>
            </a:r>
            <a:endParaRPr lang="en-US" sz="2100" dirty="0"/>
          </a:p>
        </p:txBody>
      </p:sp>
      <p:sp>
        <p:nvSpPr>
          <p:cNvPr id="9" name="Text 4"/>
          <p:cNvSpPr/>
          <p:nvPr/>
        </p:nvSpPr>
        <p:spPr>
          <a:xfrm>
            <a:off x="7640717" y="4328993"/>
            <a:ext cx="6235660" cy="1033701"/>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Compare air quality across different regions to understand the impact of various factors, such as industrial activity and weather patterns.</a:t>
            </a:r>
            <a:endParaRPr lang="en-US" sz="1650" dirty="0"/>
          </a:p>
        </p:txBody>
      </p:sp>
      <p:pic>
        <p:nvPicPr>
          <p:cNvPr id="10" name="Image 3" descr="preencoded.png"/>
          <p:cNvPicPr>
            <a:picLocks noChangeAspect="1"/>
          </p:cNvPicPr>
          <p:nvPr/>
        </p:nvPicPr>
        <p:blipFill>
          <a:blip r:embed="rId6"/>
          <a:stretch>
            <a:fillRect/>
          </a:stretch>
        </p:blipFill>
        <p:spPr>
          <a:xfrm>
            <a:off x="6240423" y="5578078"/>
            <a:ext cx="1077158" cy="1723430"/>
          </a:xfrm>
          <a:prstGeom prst="rect">
            <a:avLst/>
          </a:prstGeom>
        </p:spPr>
      </p:pic>
      <p:sp>
        <p:nvSpPr>
          <p:cNvPr id="11" name="Text 5"/>
          <p:cNvSpPr/>
          <p:nvPr/>
        </p:nvSpPr>
        <p:spPr>
          <a:xfrm>
            <a:off x="7640717" y="5793462"/>
            <a:ext cx="3077051" cy="336590"/>
          </a:xfrm>
          <a:prstGeom prst="rect">
            <a:avLst/>
          </a:prstGeom>
          <a:noFill/>
          <a:ln/>
        </p:spPr>
        <p:txBody>
          <a:bodyPr wrap="none" lIns="0" tIns="0" rIns="0" bIns="0" rtlCol="0" anchor="t"/>
          <a:lstStyle/>
          <a:p>
            <a:pPr marL="0" indent="0" algn="l">
              <a:lnSpc>
                <a:spcPts val="2650"/>
              </a:lnSpc>
              <a:buNone/>
            </a:pPr>
            <a:r>
              <a:rPr lang="en-US" sz="2100" dirty="0">
                <a:solidFill>
                  <a:srgbClr val="CFD0D8"/>
                </a:solidFill>
                <a:latin typeface="Roboto Medium" pitchFamily="34" charset="0"/>
                <a:ea typeface="Roboto Medium" pitchFamily="34" charset="-122"/>
                <a:cs typeface="Roboto Medium" pitchFamily="34" charset="-120"/>
              </a:rPr>
              <a:t>Make Informed Decisions</a:t>
            </a:r>
            <a:endParaRPr lang="en-US" sz="2100" dirty="0"/>
          </a:p>
        </p:txBody>
      </p:sp>
      <p:sp>
        <p:nvSpPr>
          <p:cNvPr id="12" name="Text 6"/>
          <p:cNvSpPr/>
          <p:nvPr/>
        </p:nvSpPr>
        <p:spPr>
          <a:xfrm>
            <a:off x="7640717" y="6259235"/>
            <a:ext cx="6235660" cy="689134"/>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Use this knowledge to plan your travels or adjust your daily activities, prioritizing your health and well-being.</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889" y="683776"/>
            <a:ext cx="4879658" cy="602099"/>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Roboto Medium" pitchFamily="34" charset="0"/>
                <a:ea typeface="Roboto Medium" pitchFamily="34" charset="-122"/>
                <a:cs typeface="Roboto Medium" pitchFamily="34" charset="-120"/>
              </a:rPr>
              <a:t>Protecting Your Health</a:t>
            </a:r>
            <a:endParaRPr lang="en-US" sz="3750" dirty="0"/>
          </a:p>
        </p:txBody>
      </p:sp>
      <p:pic>
        <p:nvPicPr>
          <p:cNvPr id="4" name="Image 1" descr="preencoded.png"/>
          <p:cNvPicPr>
            <a:picLocks noChangeAspect="1"/>
          </p:cNvPicPr>
          <p:nvPr/>
        </p:nvPicPr>
        <p:blipFill>
          <a:blip r:embed="rId4"/>
          <a:stretch>
            <a:fillRect/>
          </a:stretch>
        </p:blipFill>
        <p:spPr>
          <a:xfrm>
            <a:off x="6160889" y="1574840"/>
            <a:ext cx="481727" cy="481727"/>
          </a:xfrm>
          <a:prstGeom prst="rect">
            <a:avLst/>
          </a:prstGeom>
        </p:spPr>
      </p:pic>
      <p:sp>
        <p:nvSpPr>
          <p:cNvPr id="5" name="Text 1"/>
          <p:cNvSpPr/>
          <p:nvPr/>
        </p:nvSpPr>
        <p:spPr>
          <a:xfrm>
            <a:off x="6160889" y="2249210"/>
            <a:ext cx="2408873" cy="300990"/>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Wear a Mask</a:t>
            </a:r>
            <a:endParaRPr lang="en-US" sz="1850" dirty="0"/>
          </a:p>
        </p:txBody>
      </p:sp>
      <p:sp>
        <p:nvSpPr>
          <p:cNvPr id="6" name="Text 2"/>
          <p:cNvSpPr/>
          <p:nvPr/>
        </p:nvSpPr>
        <p:spPr>
          <a:xfrm>
            <a:off x="6160889" y="2665809"/>
            <a:ext cx="7795022" cy="616744"/>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Wearing a mask, especially in areas with high pollution, can help protect your respiratory system.</a:t>
            </a:r>
            <a:endParaRPr lang="en-US" sz="1500" dirty="0"/>
          </a:p>
        </p:txBody>
      </p:sp>
      <p:pic>
        <p:nvPicPr>
          <p:cNvPr id="7" name="Image 2" descr="preencoded.png"/>
          <p:cNvPicPr>
            <a:picLocks noChangeAspect="1"/>
          </p:cNvPicPr>
          <p:nvPr/>
        </p:nvPicPr>
        <p:blipFill>
          <a:blip r:embed="rId5"/>
          <a:stretch>
            <a:fillRect/>
          </a:stretch>
        </p:blipFill>
        <p:spPr>
          <a:xfrm>
            <a:off x="6160889" y="3860602"/>
            <a:ext cx="481727" cy="481727"/>
          </a:xfrm>
          <a:prstGeom prst="rect">
            <a:avLst/>
          </a:prstGeom>
        </p:spPr>
      </p:pic>
      <p:sp>
        <p:nvSpPr>
          <p:cNvPr id="8" name="Text 3"/>
          <p:cNvSpPr/>
          <p:nvPr/>
        </p:nvSpPr>
        <p:spPr>
          <a:xfrm>
            <a:off x="6160889" y="4534972"/>
            <a:ext cx="2408873" cy="300990"/>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Choose Green Spaces</a:t>
            </a:r>
            <a:endParaRPr lang="en-US" sz="1850" dirty="0"/>
          </a:p>
        </p:txBody>
      </p:sp>
      <p:sp>
        <p:nvSpPr>
          <p:cNvPr id="9" name="Text 4"/>
          <p:cNvSpPr/>
          <p:nvPr/>
        </p:nvSpPr>
        <p:spPr>
          <a:xfrm>
            <a:off x="6160889" y="4951571"/>
            <a:ext cx="7795022" cy="308372"/>
          </a:xfrm>
          <a:prstGeom prst="rect">
            <a:avLst/>
          </a:prstGeom>
          <a:noFill/>
          <a:ln/>
        </p:spPr>
        <p:txBody>
          <a:bodyPr wrap="non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Spending time in parks and green areas with clean air can help improve your well-being.</a:t>
            </a:r>
            <a:endParaRPr lang="en-US" sz="1500" dirty="0"/>
          </a:p>
        </p:txBody>
      </p:sp>
      <p:pic>
        <p:nvPicPr>
          <p:cNvPr id="10" name="Image 3" descr="preencoded.png"/>
          <p:cNvPicPr>
            <a:picLocks noChangeAspect="1"/>
          </p:cNvPicPr>
          <p:nvPr/>
        </p:nvPicPr>
        <p:blipFill>
          <a:blip r:embed="rId6"/>
          <a:stretch>
            <a:fillRect/>
          </a:stretch>
        </p:blipFill>
        <p:spPr>
          <a:xfrm>
            <a:off x="6160889" y="5837992"/>
            <a:ext cx="481727" cy="481727"/>
          </a:xfrm>
          <a:prstGeom prst="rect">
            <a:avLst/>
          </a:prstGeom>
        </p:spPr>
      </p:pic>
      <p:sp>
        <p:nvSpPr>
          <p:cNvPr id="11" name="Text 5"/>
          <p:cNvSpPr/>
          <p:nvPr/>
        </p:nvSpPr>
        <p:spPr>
          <a:xfrm>
            <a:off x="6160889" y="6512362"/>
            <a:ext cx="2408873" cy="300990"/>
          </a:xfrm>
          <a:prstGeom prst="rect">
            <a:avLst/>
          </a:prstGeom>
          <a:noFill/>
          <a:ln/>
        </p:spPr>
        <p:txBody>
          <a:bodyPr wrap="none" lIns="0" tIns="0" rIns="0" bIns="0" rtlCol="0" anchor="t"/>
          <a:lstStyle/>
          <a:p>
            <a:pPr marL="0" indent="0" algn="l">
              <a:lnSpc>
                <a:spcPts val="2350"/>
              </a:lnSpc>
              <a:buNone/>
            </a:pPr>
            <a:r>
              <a:rPr lang="en-US" sz="1850" dirty="0">
                <a:solidFill>
                  <a:srgbClr val="CFD0D8"/>
                </a:solidFill>
                <a:latin typeface="Roboto Medium" pitchFamily="34" charset="0"/>
                <a:ea typeface="Roboto Medium" pitchFamily="34" charset="-122"/>
                <a:cs typeface="Roboto Medium" pitchFamily="34" charset="-120"/>
              </a:rPr>
              <a:t>Stay Informed</a:t>
            </a:r>
            <a:endParaRPr lang="en-US" sz="1850" dirty="0"/>
          </a:p>
        </p:txBody>
      </p:sp>
      <p:sp>
        <p:nvSpPr>
          <p:cNvPr id="12" name="Text 6"/>
          <p:cNvSpPr/>
          <p:nvPr/>
        </p:nvSpPr>
        <p:spPr>
          <a:xfrm>
            <a:off x="6160889" y="6928961"/>
            <a:ext cx="7795022" cy="616744"/>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Regularly check air quality predictions and adjust your activities accordingly to minimize exposure to pollutants.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7239" y="602813"/>
            <a:ext cx="7609523" cy="1369933"/>
          </a:xfrm>
          <a:prstGeom prst="rect">
            <a:avLst/>
          </a:prstGeom>
          <a:noFill/>
          <a:ln/>
        </p:spPr>
        <p:txBody>
          <a:bodyPr wrap="square" lIns="0" tIns="0" rIns="0" bIns="0" rtlCol="0" anchor="t"/>
          <a:lstStyle/>
          <a:p>
            <a:pPr marL="0" indent="0">
              <a:lnSpc>
                <a:spcPts val="5350"/>
              </a:lnSpc>
              <a:buNone/>
            </a:pPr>
            <a:r>
              <a:rPr lang="en-US" sz="4300" dirty="0">
                <a:solidFill>
                  <a:srgbClr val="FFFFFF"/>
                </a:solidFill>
                <a:latin typeface="Roboto Medium" pitchFamily="34" charset="0"/>
                <a:ea typeface="Roboto Medium" pitchFamily="34" charset="-122"/>
                <a:cs typeface="Roboto Medium" pitchFamily="34" charset="-120"/>
              </a:rPr>
              <a:t>Embrace Sustainable Practices</a:t>
            </a:r>
            <a:endParaRPr lang="en-US" sz="4300" dirty="0"/>
          </a:p>
        </p:txBody>
      </p:sp>
      <p:sp>
        <p:nvSpPr>
          <p:cNvPr id="4" name="Shape 1"/>
          <p:cNvSpPr/>
          <p:nvPr/>
        </p:nvSpPr>
        <p:spPr>
          <a:xfrm>
            <a:off x="767239" y="2301597"/>
            <a:ext cx="7609523" cy="1628894"/>
          </a:xfrm>
          <a:prstGeom prst="roundRect">
            <a:avLst>
              <a:gd name="adj" fmla="val 5653"/>
            </a:avLst>
          </a:prstGeom>
          <a:solidFill>
            <a:srgbClr val="182567"/>
          </a:solidFill>
          <a:ln w="7620">
            <a:solidFill>
              <a:srgbClr val="313E80"/>
            </a:solidFill>
            <a:prstDash val="solid"/>
          </a:ln>
        </p:spPr>
      </p:sp>
      <p:sp>
        <p:nvSpPr>
          <p:cNvPr id="5" name="Text 2"/>
          <p:cNvSpPr/>
          <p:nvPr/>
        </p:nvSpPr>
        <p:spPr>
          <a:xfrm>
            <a:off x="994053" y="2528411"/>
            <a:ext cx="3218378" cy="342543"/>
          </a:xfrm>
          <a:prstGeom prst="rect">
            <a:avLst/>
          </a:prstGeom>
          <a:noFill/>
          <a:ln/>
        </p:spPr>
        <p:txBody>
          <a:bodyPr wrap="none" lIns="0" tIns="0" rIns="0" bIns="0" rtlCol="0" anchor="t"/>
          <a:lstStyle/>
          <a:p>
            <a:pPr marL="0" indent="0">
              <a:lnSpc>
                <a:spcPts val="2650"/>
              </a:lnSpc>
              <a:buNone/>
            </a:pPr>
            <a:r>
              <a:rPr lang="en-US" sz="2150" dirty="0">
                <a:solidFill>
                  <a:srgbClr val="CFD0D8"/>
                </a:solidFill>
                <a:latin typeface="Roboto Medium" pitchFamily="34" charset="0"/>
                <a:ea typeface="Roboto Medium" pitchFamily="34" charset="-122"/>
                <a:cs typeface="Roboto Medium" pitchFamily="34" charset="-120"/>
              </a:rPr>
              <a:t>Reduce Vehicle Emissions</a:t>
            </a:r>
            <a:endParaRPr lang="en-US" sz="2150" dirty="0"/>
          </a:p>
        </p:txBody>
      </p:sp>
      <p:sp>
        <p:nvSpPr>
          <p:cNvPr id="6" name="Text 3"/>
          <p:cNvSpPr/>
          <p:nvPr/>
        </p:nvSpPr>
        <p:spPr>
          <a:xfrm>
            <a:off x="994053" y="3002399"/>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Choose public transport, cycling, or walking whenever possible to reduce your carbon footprint.</a:t>
            </a:r>
            <a:endParaRPr lang="en-US" sz="1700" dirty="0"/>
          </a:p>
        </p:txBody>
      </p:sp>
      <p:sp>
        <p:nvSpPr>
          <p:cNvPr id="7" name="Shape 4"/>
          <p:cNvSpPr/>
          <p:nvPr/>
        </p:nvSpPr>
        <p:spPr>
          <a:xfrm>
            <a:off x="767239" y="4149685"/>
            <a:ext cx="7609523" cy="1628894"/>
          </a:xfrm>
          <a:prstGeom prst="roundRect">
            <a:avLst>
              <a:gd name="adj" fmla="val 5653"/>
            </a:avLst>
          </a:prstGeom>
          <a:solidFill>
            <a:srgbClr val="182567"/>
          </a:solidFill>
          <a:ln w="7620">
            <a:solidFill>
              <a:srgbClr val="313E80"/>
            </a:solidFill>
            <a:prstDash val="solid"/>
          </a:ln>
        </p:spPr>
      </p:sp>
      <p:sp>
        <p:nvSpPr>
          <p:cNvPr id="8" name="Text 5"/>
          <p:cNvSpPr/>
          <p:nvPr/>
        </p:nvSpPr>
        <p:spPr>
          <a:xfrm>
            <a:off x="994053" y="4376499"/>
            <a:ext cx="3776424" cy="342543"/>
          </a:xfrm>
          <a:prstGeom prst="rect">
            <a:avLst/>
          </a:prstGeom>
          <a:noFill/>
          <a:ln/>
        </p:spPr>
        <p:txBody>
          <a:bodyPr wrap="none" lIns="0" tIns="0" rIns="0" bIns="0" rtlCol="0" anchor="t"/>
          <a:lstStyle/>
          <a:p>
            <a:pPr marL="0" indent="0">
              <a:lnSpc>
                <a:spcPts val="2650"/>
              </a:lnSpc>
              <a:buNone/>
            </a:pPr>
            <a:r>
              <a:rPr lang="en-US" sz="2150" dirty="0">
                <a:solidFill>
                  <a:srgbClr val="CFD0D8"/>
                </a:solidFill>
                <a:latin typeface="Roboto Medium" pitchFamily="34" charset="0"/>
                <a:ea typeface="Roboto Medium" pitchFamily="34" charset="-122"/>
                <a:cs typeface="Roboto Medium" pitchFamily="34" charset="-120"/>
              </a:rPr>
              <a:t>Support Sustainable Industries</a:t>
            </a:r>
            <a:endParaRPr lang="en-US" sz="2150" dirty="0"/>
          </a:p>
        </p:txBody>
      </p:sp>
      <p:sp>
        <p:nvSpPr>
          <p:cNvPr id="9" name="Text 6"/>
          <p:cNvSpPr/>
          <p:nvPr/>
        </p:nvSpPr>
        <p:spPr>
          <a:xfrm>
            <a:off x="994053" y="4850487"/>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Choose products and services from companies committed to environmental responsibility.</a:t>
            </a:r>
            <a:endParaRPr lang="en-US" sz="1700" dirty="0"/>
          </a:p>
        </p:txBody>
      </p:sp>
      <p:sp>
        <p:nvSpPr>
          <p:cNvPr id="10" name="Shape 7"/>
          <p:cNvSpPr/>
          <p:nvPr/>
        </p:nvSpPr>
        <p:spPr>
          <a:xfrm>
            <a:off x="767239" y="5997773"/>
            <a:ext cx="7609523" cy="1628894"/>
          </a:xfrm>
          <a:prstGeom prst="roundRect">
            <a:avLst>
              <a:gd name="adj" fmla="val 5653"/>
            </a:avLst>
          </a:prstGeom>
          <a:solidFill>
            <a:srgbClr val="182567"/>
          </a:solidFill>
          <a:ln w="7620">
            <a:solidFill>
              <a:srgbClr val="313E80"/>
            </a:solidFill>
            <a:prstDash val="solid"/>
          </a:ln>
        </p:spPr>
      </p:sp>
      <p:sp>
        <p:nvSpPr>
          <p:cNvPr id="11" name="Text 8"/>
          <p:cNvSpPr/>
          <p:nvPr/>
        </p:nvSpPr>
        <p:spPr>
          <a:xfrm>
            <a:off x="994053" y="6224588"/>
            <a:ext cx="2740343" cy="342543"/>
          </a:xfrm>
          <a:prstGeom prst="rect">
            <a:avLst/>
          </a:prstGeom>
          <a:noFill/>
          <a:ln/>
        </p:spPr>
        <p:txBody>
          <a:bodyPr wrap="none" lIns="0" tIns="0" rIns="0" bIns="0" rtlCol="0" anchor="t"/>
          <a:lstStyle/>
          <a:p>
            <a:pPr marL="0" indent="0">
              <a:lnSpc>
                <a:spcPts val="2650"/>
              </a:lnSpc>
              <a:buNone/>
            </a:pPr>
            <a:r>
              <a:rPr lang="en-US" sz="2150" dirty="0">
                <a:solidFill>
                  <a:srgbClr val="CFD0D8"/>
                </a:solidFill>
                <a:latin typeface="Roboto Medium" pitchFamily="34" charset="0"/>
                <a:ea typeface="Roboto Medium" pitchFamily="34" charset="-122"/>
                <a:cs typeface="Roboto Medium" pitchFamily="34" charset="-120"/>
              </a:rPr>
              <a:t>Plant Trees</a:t>
            </a:r>
            <a:endParaRPr lang="en-US" sz="2150" dirty="0"/>
          </a:p>
        </p:txBody>
      </p:sp>
      <p:sp>
        <p:nvSpPr>
          <p:cNvPr id="12" name="Text 9"/>
          <p:cNvSpPr/>
          <p:nvPr/>
        </p:nvSpPr>
        <p:spPr>
          <a:xfrm>
            <a:off x="994053" y="6698575"/>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Trees absorb pollutants and improve air quality. Plant a tree or support tree-planting initiatives.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15812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CONCLUSION</a:t>
            </a:r>
            <a:endParaRPr lang="en-US" sz="4850" dirty="0"/>
          </a:p>
        </p:txBody>
      </p:sp>
      <p:sp>
        <p:nvSpPr>
          <p:cNvPr id="3" name="Text 1"/>
          <p:cNvSpPr/>
          <p:nvPr/>
        </p:nvSpPr>
        <p:spPr>
          <a:xfrm>
            <a:off x="864037" y="3423404"/>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By leveraging advanced technology and engaging with communities, we can effectively address the growing concern of air pollution. This platform empowers individuals with real-time insights, promoting informed decisions and collective action towards a cleaner and healthier future.</a:t>
            </a:r>
            <a:endParaRPr lang="en-US" sz="1900" dirty="0"/>
          </a:p>
        </p:txBody>
      </p:sp>
      <p:sp>
        <p:nvSpPr>
          <p:cNvPr id="4" name="Text 2"/>
          <p:cNvSpPr/>
          <p:nvPr/>
        </p:nvSpPr>
        <p:spPr>
          <a:xfrm>
            <a:off x="864037" y="4886206"/>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This innovative approach fosters a sense of responsibility and empowers individuals to become active participants in the journey toward cleaner air. By harnessing the power of technology and community engagement, we can work together to create a more sustainable and breathable environment for generations to come.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Words>
  <Application>Microsoft Office PowerPoint</Application>
  <PresentationFormat>Custom</PresentationFormat>
  <Paragraphs>78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Roboto</vt:lpstr>
      <vt:lpstr>Calibri</vt:lpstr>
      <vt:lpstr>Roboto Bold</vt:lpstr>
      <vt:lpstr>Roboto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Lenovo87</cp:lastModifiedBy>
  <cp:revision>2</cp:revision>
  <dcterms:created xsi:type="dcterms:W3CDTF">2024-10-01T06:13:08Z</dcterms:created>
  <dcterms:modified xsi:type="dcterms:W3CDTF">2024-10-01T07:17:10Z</dcterms:modified>
</cp:coreProperties>
</file>